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36" r:id="rId3"/>
    <p:sldId id="337" r:id="rId4"/>
    <p:sldId id="375" r:id="rId5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7C80"/>
    <a:srgbClr val="FF6600"/>
    <a:srgbClr val="FF5050"/>
    <a:srgbClr val="99CC00"/>
    <a:srgbClr val="009900"/>
    <a:srgbClr val="FF9900"/>
    <a:srgbClr val="5826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45" autoAdjust="0"/>
  </p:normalViewPr>
  <p:slideViewPr>
    <p:cSldViewPr>
      <p:cViewPr varScale="1">
        <p:scale>
          <a:sx n="107" d="100"/>
          <a:sy n="107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AEC97C99-3772-40D1-9171-ED2378786F70}" type="datetimeFigureOut">
              <a:rPr lang="fr-FR"/>
              <a:pPr/>
              <a:t>20/03/2009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7FE3634C-726D-4F90-B708-767E76681ED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TITREBVA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logo-BVA-RV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92825"/>
            <a:ext cx="5492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1052513"/>
            <a:ext cx="3960813" cy="2159000"/>
          </a:xfrm>
        </p:spPr>
        <p:txBody>
          <a:bodyPr/>
          <a:lstStyle>
            <a:lvl1pPr>
              <a:defRPr sz="2400"/>
            </a:lvl1pPr>
          </a:lstStyle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46038"/>
            <a:ext cx="2057400" cy="61198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46038"/>
            <a:ext cx="6019800" cy="61198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5032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8313" y="620713"/>
            <a:ext cx="8218487" cy="2695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313" y="3468688"/>
            <a:ext cx="8218487" cy="2697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620713"/>
            <a:ext cx="403225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620713"/>
            <a:ext cx="4033837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diapo-tex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2997200"/>
            <a:ext cx="91440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620713"/>
            <a:ext cx="8218487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 Cliquez pour modifier les styles du texte du masque</a:t>
            </a:r>
          </a:p>
          <a:p>
            <a:pPr lvl="1"/>
            <a:r>
              <a:rPr lang="fr-FR" smtClean="0"/>
              <a:t> Deuxième niveau</a:t>
            </a:r>
          </a:p>
          <a:p>
            <a:pPr lvl="2"/>
            <a:r>
              <a:rPr lang="fr-FR" smtClean="0"/>
              <a:t> 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" name="Espace réservé du numéro de diapositive 8"/>
          <p:cNvSpPr>
            <a:spLocks/>
          </p:cNvSpPr>
          <p:nvPr/>
        </p:nvSpPr>
        <p:spPr bwMode="auto">
          <a:xfrm>
            <a:off x="0" y="6232525"/>
            <a:ext cx="685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9E1298BE-B5AA-4571-A727-7A90BD46DC14}" type="slidenum">
              <a:rPr lang="fr-FR" sz="1000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‹N°›</a:t>
            </a:fld>
            <a:endParaRPr lang="fr-FR" sz="100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030" name="Picture 9" descr="logo-BVA-RVB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422275" y="6235700"/>
            <a:ext cx="5492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1187450" y="6475413"/>
            <a:ext cx="10096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/>
              <a:t>janvier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E63C1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2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71750" y="1071563"/>
            <a:ext cx="3960813" cy="2159000"/>
          </a:xfrm>
        </p:spPr>
        <p:txBody>
          <a:bodyPr/>
          <a:lstStyle/>
          <a:p>
            <a:pPr eaLnBrk="1" hangingPunct="1"/>
            <a:r>
              <a:rPr lang="fr-FR" sz="2200" smtClean="0"/>
              <a:t>OPINION DES FRANCAIS A L’EGARD D’UNE LOI SUR LES ANTENNES RELAIS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786188" y="3143250"/>
            <a:ext cx="17145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300" b="1" dirty="0">
                <a:solidFill>
                  <a:srgbClr val="E63C14"/>
                </a:solidFill>
                <a:latin typeface="+mj-lt"/>
                <a:ea typeface="+mj-ea"/>
                <a:cs typeface="+mj-cs"/>
              </a:rPr>
              <a:t>- Mars</a:t>
            </a:r>
            <a:r>
              <a:rPr lang="fr-FR" sz="1300" b="1" dirty="0">
                <a:solidFill>
                  <a:srgbClr val="FF0000"/>
                </a:solidFill>
              </a:rPr>
              <a:t> </a:t>
            </a:r>
            <a:r>
              <a:rPr lang="fr-FR" sz="1300" b="1" dirty="0">
                <a:solidFill>
                  <a:srgbClr val="E63C14"/>
                </a:solidFill>
                <a:latin typeface="+mj-lt"/>
                <a:ea typeface="+mj-ea"/>
                <a:cs typeface="+mj-cs"/>
              </a:rPr>
              <a:t>2009 - </a:t>
            </a:r>
            <a:endParaRPr lang="fr-FR" sz="1300" b="1" dirty="0">
              <a:solidFill>
                <a:srgbClr val="E63C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363" name="Text Box 13"/>
          <p:cNvSpPr txBox="1">
            <a:spLocks noChangeArrowheads="1"/>
          </p:cNvSpPr>
          <p:nvPr/>
        </p:nvSpPr>
        <p:spPr bwMode="auto">
          <a:xfrm>
            <a:off x="7072313" y="6072188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 b="1"/>
              <a:t>Réf. :</a:t>
            </a:r>
          </a:p>
          <a:p>
            <a:pPr algn="ctr"/>
            <a:r>
              <a:rPr lang="fr-FR" sz="1000" b="1"/>
              <a:t>TJ286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14500" y="6092825"/>
            <a:ext cx="26098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0963"/>
            <a:ext cx="9144000" cy="625476"/>
          </a:xfrm>
        </p:spPr>
        <p:txBody>
          <a:bodyPr/>
          <a:lstStyle/>
          <a:p>
            <a:pPr eaLnBrk="1" hangingPunct="1"/>
            <a:r>
              <a:rPr lang="fr-FR" smtClean="0"/>
              <a:t>Méthodologie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593725"/>
            <a:ext cx="8001000" cy="553561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tabLst>
                <a:tab pos="457200" algn="l"/>
                <a:tab pos="7086600" algn="l"/>
              </a:tabLst>
            </a:pPr>
            <a:endParaRPr lang="fr-FR" sz="1400" b="0" smtClean="0"/>
          </a:p>
          <a:p>
            <a:pPr algn="just" eaLnBrk="1" hangingPunct="1">
              <a:buFont typeface="Wingdings" pitchFamily="2" charset="2"/>
              <a:buNone/>
              <a:tabLst>
                <a:tab pos="457200" algn="l"/>
                <a:tab pos="7086600" algn="l"/>
              </a:tabLst>
            </a:pPr>
            <a:endParaRPr lang="fr-FR" sz="1400" b="0" smtClean="0"/>
          </a:p>
          <a:p>
            <a:pPr algn="just" eaLnBrk="1" hangingPunct="1">
              <a:buFont typeface="Wingdings" pitchFamily="2" charset="2"/>
              <a:buNone/>
              <a:tabLst>
                <a:tab pos="457200" algn="l"/>
                <a:tab pos="7086600" algn="l"/>
              </a:tabLst>
            </a:pPr>
            <a:endParaRPr lang="fr-FR" sz="1400" b="0" smtClean="0"/>
          </a:p>
          <a:p>
            <a:pPr algn="just" eaLnBrk="1" hangingPunct="1">
              <a:buFont typeface="Wingdings" pitchFamily="2" charset="2"/>
              <a:buNone/>
              <a:tabLst>
                <a:tab pos="457200" algn="l"/>
                <a:tab pos="7086600" algn="l"/>
              </a:tabLst>
            </a:pPr>
            <a:endParaRPr lang="fr-FR" sz="1400" b="0" smtClean="0"/>
          </a:p>
          <a:p>
            <a:pPr algn="just" eaLnBrk="1" hangingPunct="1">
              <a:tabLst>
                <a:tab pos="457200" algn="l"/>
                <a:tab pos="7086600" algn="l"/>
              </a:tabLst>
            </a:pPr>
            <a:r>
              <a:rPr lang="fr-FR" sz="1400" smtClean="0"/>
              <a:t>A la demande de l’association Agir Pour l’Environnement, BVA a réalisé une enquête par téléphone auprès d’un échantillon représentatif de la population française âgée de 15 ans et plus.</a:t>
            </a:r>
          </a:p>
          <a:p>
            <a:pPr algn="just" eaLnBrk="1" hangingPunct="1">
              <a:tabLst>
                <a:tab pos="457200" algn="l"/>
                <a:tab pos="7086600" algn="l"/>
              </a:tabLst>
            </a:pPr>
            <a:endParaRPr lang="fr-FR" sz="1400" smtClean="0"/>
          </a:p>
          <a:p>
            <a:pPr algn="just" eaLnBrk="1" hangingPunct="1">
              <a:tabLst>
                <a:tab pos="457200" algn="l"/>
                <a:tab pos="7086600" algn="l"/>
              </a:tabLst>
            </a:pPr>
            <a:r>
              <a:rPr lang="fr-FR" sz="1400" smtClean="0"/>
              <a:t>1001 personnes ont été interviewées les 13 et 14 mars 2009.</a:t>
            </a:r>
          </a:p>
          <a:p>
            <a:pPr algn="just" eaLnBrk="1" hangingPunct="1">
              <a:tabLst>
                <a:tab pos="457200" algn="l"/>
                <a:tab pos="7086600" algn="l"/>
              </a:tabLst>
            </a:pPr>
            <a:endParaRPr lang="fr-FR" sz="1400" smtClean="0"/>
          </a:p>
          <a:p>
            <a:pPr algn="just" eaLnBrk="1" hangingPunct="1">
              <a:tabLst>
                <a:tab pos="457200" algn="l"/>
                <a:tab pos="7086600" algn="l"/>
              </a:tabLst>
            </a:pPr>
            <a:r>
              <a:rPr lang="fr-FR" sz="1400" smtClean="0"/>
              <a:t>L’échantillon a été construit selon la méthode des quotas en termes de sexe, âge, CSP de l’interviewé, CSP du chef de famille, région et taille d’agglomération.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396875"/>
          </a:xfrm>
        </p:spPr>
        <p:txBody>
          <a:bodyPr/>
          <a:lstStyle/>
          <a:p>
            <a:pPr eaLnBrk="1" hangingPunct="1"/>
            <a:r>
              <a:rPr lang="fr-FR" smtClean="0"/>
              <a:t>Structure de l'échantillon</a:t>
            </a:r>
          </a:p>
        </p:txBody>
      </p:sp>
      <p:graphicFrame>
        <p:nvGraphicFramePr>
          <p:cNvPr id="263170" name="Object 2"/>
          <p:cNvGraphicFramePr>
            <a:graphicFrameLocks noChangeAspect="1"/>
          </p:cNvGraphicFramePr>
          <p:nvPr/>
        </p:nvGraphicFramePr>
        <p:xfrm>
          <a:off x="893763" y="1654175"/>
          <a:ext cx="3751262" cy="3822700"/>
        </p:xfrm>
        <a:graphic>
          <a:graphicData uri="http://schemas.openxmlformats.org/presentationml/2006/ole">
            <p:oleObj spid="_x0000_s263170" name="Worksheet" r:id="rId3" imgW="4772025" imgH="4886147" progId="Excel.Sheet.8">
              <p:embed/>
            </p:oleObj>
          </a:graphicData>
        </a:graphic>
      </p:graphicFrame>
      <p:graphicFrame>
        <p:nvGraphicFramePr>
          <p:cNvPr id="263171" name="Object 3"/>
          <p:cNvGraphicFramePr>
            <a:graphicFrameLocks noChangeAspect="1"/>
          </p:cNvGraphicFramePr>
          <p:nvPr/>
        </p:nvGraphicFramePr>
        <p:xfrm>
          <a:off x="5072063" y="1643063"/>
          <a:ext cx="3324225" cy="3646487"/>
        </p:xfrm>
        <a:graphic>
          <a:graphicData uri="http://schemas.openxmlformats.org/presentationml/2006/ole">
            <p:oleObj spid="_x0000_s263171" name="Worksheet" r:id="rId4" imgW="4238625" imgH="46577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Réglementation du développement des antennes relais</a:t>
            </a:r>
          </a:p>
        </p:txBody>
      </p:sp>
      <p:sp>
        <p:nvSpPr>
          <p:cNvPr id="264194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just" eaLnBrk="1" hangingPunct="1"/>
            <a:r>
              <a:rPr lang="fr-FR" sz="1500" smtClean="0"/>
              <a:t>Q1. Pour répondre aux manifestations d’inquiétudes des personnes qui vivent à proximité des antennes relais de téléphonie mobile, seriez-vous favorable à ce que le Gouvernement propose une loi ayant pour but de règlementer davantage le développement des antennes relais ?</a:t>
            </a:r>
          </a:p>
          <a:p>
            <a:pPr lvl="1" algn="just" eaLnBrk="1" hangingPunct="1"/>
            <a:r>
              <a:rPr lang="fr-FR" sz="1200" smtClean="0"/>
              <a:t>Base : à tous (1001)</a:t>
            </a:r>
          </a:p>
        </p:txBody>
      </p:sp>
      <p:graphicFrame>
        <p:nvGraphicFramePr>
          <p:cNvPr id="264195" name="Espace réservé du contenu 4"/>
          <p:cNvGraphicFramePr>
            <a:graphicFrameLocks noGrp="1"/>
          </p:cNvGraphicFramePr>
          <p:nvPr>
            <p:ph sz="half" idx="2"/>
          </p:nvPr>
        </p:nvGraphicFramePr>
        <p:xfrm>
          <a:off x="714375" y="2049463"/>
          <a:ext cx="8218488" cy="4308475"/>
        </p:xfrm>
        <a:graphic>
          <a:graphicData uri="http://schemas.openxmlformats.org/presentationml/2006/ole">
            <p:oleObj spid="_x0000_s264195" name="Graphique" r:id="rId3" imgW="8218120" imgH="4310246" progId="Excel.Chart.8">
              <p:embed/>
            </p:oleObj>
          </a:graphicData>
        </a:graphic>
      </p:graphicFrame>
      <p:sp>
        <p:nvSpPr>
          <p:cNvPr id="264196" name="ZoneTexte 5"/>
          <p:cNvSpPr txBox="1">
            <a:spLocks noChangeArrowheads="1"/>
          </p:cNvSpPr>
          <p:nvPr/>
        </p:nvSpPr>
        <p:spPr bwMode="auto">
          <a:xfrm>
            <a:off x="214313" y="2978150"/>
            <a:ext cx="1012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 i="1">
                <a:solidFill>
                  <a:srgbClr val="FF0000"/>
                </a:solidFill>
              </a:rPr>
              <a:t>S/T NON</a:t>
            </a:r>
          </a:p>
          <a:p>
            <a:pPr algn="ctr"/>
            <a:r>
              <a:rPr lang="fr-FR" sz="1600" b="1" i="1">
                <a:solidFill>
                  <a:srgbClr val="FF0000"/>
                </a:solidFill>
              </a:rPr>
              <a:t>16%</a:t>
            </a:r>
          </a:p>
        </p:txBody>
      </p:sp>
      <p:sp>
        <p:nvSpPr>
          <p:cNvPr id="264197" name="ZoneTexte 6"/>
          <p:cNvSpPr txBox="1">
            <a:spLocks noChangeArrowheads="1"/>
          </p:cNvSpPr>
          <p:nvPr/>
        </p:nvSpPr>
        <p:spPr bwMode="auto">
          <a:xfrm>
            <a:off x="7500938" y="4214813"/>
            <a:ext cx="927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 i="1">
                <a:solidFill>
                  <a:srgbClr val="009900"/>
                </a:solidFill>
              </a:rPr>
              <a:t>S/T OUI</a:t>
            </a:r>
          </a:p>
          <a:p>
            <a:pPr algn="ctr"/>
            <a:r>
              <a:rPr lang="fr-FR" sz="1600" b="1" i="1">
                <a:solidFill>
                  <a:srgbClr val="009900"/>
                </a:solidFill>
              </a:rPr>
              <a:t>80%</a:t>
            </a:r>
          </a:p>
        </p:txBody>
      </p:sp>
      <p:sp>
        <p:nvSpPr>
          <p:cNvPr id="264198" name="ZoneTexte 10"/>
          <p:cNvSpPr txBox="1">
            <a:spLocks noChangeArrowheads="1"/>
          </p:cNvSpPr>
          <p:nvPr/>
        </p:nvSpPr>
        <p:spPr bwMode="auto">
          <a:xfrm>
            <a:off x="142875" y="2049463"/>
            <a:ext cx="2000250" cy="430212"/>
          </a:xfrm>
          <a:prstGeom prst="rect">
            <a:avLst/>
          </a:prstGeom>
          <a:solidFill>
            <a:srgbClr val="FF0000">
              <a:alpha val="47842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520825" algn="l"/>
              </a:tabLst>
            </a:pPr>
            <a:r>
              <a:rPr lang="fr-FR" sz="1100"/>
              <a:t>65 ans et plus : 	23%</a:t>
            </a:r>
          </a:p>
          <a:p>
            <a:pPr>
              <a:tabLst>
                <a:tab pos="1520825" algn="l"/>
              </a:tabLst>
            </a:pPr>
            <a:r>
              <a:rPr lang="fr-FR" sz="1100"/>
              <a:t>Inactifs : 	20%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29438" y="2043113"/>
            <a:ext cx="2000250" cy="600075"/>
          </a:xfrm>
          <a:prstGeom prst="rect">
            <a:avLst/>
          </a:prstGeom>
          <a:solidFill>
            <a:srgbClr val="00CC00">
              <a:alpha val="61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tabLst>
                <a:tab pos="1520825" algn="l"/>
              </a:tabLst>
              <a:defRPr/>
            </a:pPr>
            <a:r>
              <a:rPr lang="fr-FR" sz="1100" dirty="0"/>
              <a:t>Salariés 	87%</a:t>
            </a:r>
          </a:p>
          <a:p>
            <a:pPr>
              <a:tabLst>
                <a:tab pos="1520825" algn="l"/>
              </a:tabLst>
              <a:defRPr/>
            </a:pPr>
            <a:r>
              <a:rPr lang="fr-FR" sz="1100" dirty="0"/>
              <a:t>Diplômés de l’enseignement supérieur 	84%</a:t>
            </a:r>
          </a:p>
        </p:txBody>
      </p:sp>
      <p:sp>
        <p:nvSpPr>
          <p:cNvPr id="264200" name="Flèche vers le bas 13"/>
          <p:cNvSpPr>
            <a:spLocks noChangeArrowheads="1"/>
          </p:cNvSpPr>
          <p:nvPr/>
        </p:nvSpPr>
        <p:spPr bwMode="auto">
          <a:xfrm>
            <a:off x="7858125" y="2643188"/>
            <a:ext cx="214313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64201" name="Flèche vers le bas 14"/>
          <p:cNvSpPr>
            <a:spLocks noChangeArrowheads="1"/>
          </p:cNvSpPr>
          <p:nvPr/>
        </p:nvSpPr>
        <p:spPr bwMode="auto">
          <a:xfrm>
            <a:off x="714375" y="2478088"/>
            <a:ext cx="214313" cy="379412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F7C8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FF9900"/>
      </a:hlink>
      <a:folHlink>
        <a:srgbClr val="FF00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FF99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1824</TotalTime>
  <Words>154</Words>
  <Application>Microsoft Office PowerPoint</Application>
  <PresentationFormat>Affichage à l'écran (4:3)</PresentationFormat>
  <Paragraphs>26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Modèle de conception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Wingdings</vt:lpstr>
      <vt:lpstr>Modèle par défaut</vt:lpstr>
      <vt:lpstr>Modèle par défaut</vt:lpstr>
      <vt:lpstr>Worksheet</vt:lpstr>
      <vt:lpstr>Graphique Microsoft Office Excel</vt:lpstr>
      <vt:lpstr>OPINION DES FRANCAIS A L’EGARD D’UNE LOI SUR LES ANTENNES RELAIS </vt:lpstr>
      <vt:lpstr>Méthodologie</vt:lpstr>
      <vt:lpstr>Structure de l'échantillon</vt:lpstr>
      <vt:lpstr>Réglementation du développement des antennes relais</vt:lpstr>
    </vt:vector>
  </TitlesOfParts>
  <Company>BVA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e.walker</dc:creator>
  <cp:lastModifiedBy>Stéphen Kerckhove</cp:lastModifiedBy>
  <cp:revision>164</cp:revision>
  <dcterms:created xsi:type="dcterms:W3CDTF">2008-07-02T18:36:06Z</dcterms:created>
  <dcterms:modified xsi:type="dcterms:W3CDTF">2009-03-20T16:29:51Z</dcterms:modified>
</cp:coreProperties>
</file>